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bmp" ContentType="image/bmp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s/slide3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63" r:id="rId5"/>
    <p:sldId id="260" r:id="rId6"/>
    <p:sldId id="261" r:id="rId7"/>
    <p:sldId id="264" r:id="rId8"/>
    <p:sldId id="267" r:id="rId9"/>
    <p:sldId id="268" r:id="rId10"/>
    <p:sldId id="266" r:id="rId11"/>
    <p:sldId id="262" r:id="rId12"/>
    <p:sldId id="269" r:id="rId13"/>
    <p:sldId id="280" r:id="rId14"/>
    <p:sldId id="271" r:id="rId15"/>
    <p:sldId id="281" r:id="rId16"/>
    <p:sldId id="272" r:id="rId17"/>
    <p:sldId id="273" r:id="rId18"/>
    <p:sldId id="274" r:id="rId19"/>
    <p:sldId id="276" r:id="rId20"/>
    <p:sldId id="277" r:id="rId21"/>
    <p:sldId id="279" r:id="rId22"/>
    <p:sldId id="285" r:id="rId23"/>
    <p:sldId id="284" r:id="rId24"/>
    <p:sldId id="283" r:id="rId25"/>
    <p:sldId id="282" r:id="rId26"/>
    <p:sldId id="278" r:id="rId27"/>
    <p:sldId id="286" r:id="rId28"/>
    <p:sldId id="287" r:id="rId29"/>
    <p:sldId id="275" r:id="rId30"/>
    <p:sldId id="289" r:id="rId31"/>
    <p:sldId id="288" r:id="rId32"/>
    <p:sldId id="26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823"/>
    <a:srgbClr val="39978E"/>
    <a:srgbClr val="2D7770"/>
    <a:srgbClr val="41ADA3"/>
    <a:srgbClr val="6DC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6" d="100"/>
          <a:sy n="126" d="100"/>
        </p:scale>
        <p:origin x="192" y="7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" Type="http://schemas.openxmlformats.org/officeDocument/2006/relationships/slide" Target="slides/slide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tableStyles" Target="tableStyle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fld id="{851270B5-74C0-4BBA-A640-9037058EABD0}" type="datetime1">
              <a:rPr lang="en-US" smtClean="0"/>
              <a:t>10/31/2024</a:t>
            </a:fld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A07B4-CEE7-4913-9709-F1C8DC9404D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/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67B6A004-0FFF-433E-80CF-360CA27273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/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9B24A6DA-8B0E-4C87-AA52-2F4D03F6F5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'image de la diapositive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Espace réservé au texte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au numéro de diapositive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4DE37B2-5473-451F-A8D6-A386D6235D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0" y="340"/>
            <a:ext cx="12192000" cy="6857319"/>
          </a:xfrm>
          <a:prstGeom prst="rect">
            <a:avLst/>
          </a:prstGeom>
        </p:spPr>
      </p:pic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2230491" y="3914008"/>
            <a:ext cx="10363200" cy="66404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2834035" y="3500526"/>
            <a:ext cx="7042696" cy="41669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8805642" y="1673141"/>
            <a:ext cx="2628900" cy="3764814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838201" y="1289849"/>
            <a:ext cx="7734300" cy="4887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50897578-1811-4C4E-BB6D-6DDD9DB702C1}" type="datetimeFigureOut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4C15310-0B90-48D1-9EA3-906660A036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50897578-1811-4C4E-BB6D-6DDD9DB702C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4C15310-0B90-48D1-9EA3-906660A036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6611" y="668338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50897578-1811-4C4E-BB6D-6DDD9DB702C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4C15310-0B90-48D1-9EA3-906660A036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50897578-1811-4C4E-BB6D-6DDD9DB702C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4C15310-0B90-48D1-9EA3-906660A036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987426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5029779" y="1787527"/>
            <a:ext cx="6172200" cy="40780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8200" y="3532663"/>
            <a:ext cx="3932237" cy="233293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987426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>
          <a:xfrm>
            <a:off x="5158965" y="1787527"/>
            <a:ext cx="6172200" cy="40735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8200" y="2910447"/>
            <a:ext cx="3932237" cy="2950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0" y="170"/>
            <a:ext cx="12192000" cy="68576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9089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2234527"/>
            <a:ext cx="10515600" cy="3942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9978E"/>
          </a:solidFill>
          <a:latin typeface="Century Gothic" pitchFamily="34" charset="0" panose="020F030202020403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Century Gothic" pitchFamily="34" charset="0" panose="020F030202020403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entury Gothic" pitchFamily="34" charset="0" panose="020F030202020403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entury Gothic" pitchFamily="34" charset="0" panose="020F030202020403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itchFamily="34" charset="0" panose="020F030202020403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itchFamily="34" charset="0" panose="020F030202020403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bmp"/><Relationship Id="rId2" Type="http://schemas.openxmlformats.org/officeDocument/2006/relationships/image" Target="../media/image12.bmp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bmp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bmp"/><Relationship Id="rId3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bmp"/><Relationship Id="rId2" Type="http://schemas.openxmlformats.org/officeDocument/2006/relationships/image" Target="../media/image27.bmp"/><Relationship Id="rId3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bmp"/><Relationship Id="rId2" Type="http://schemas.openxmlformats.org/officeDocument/2006/relationships/image" Target="../media/image29.bmp"/><Relationship Id="rId3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bmp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bmp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5554713" y="2408224"/>
            <a:ext cx="8175812" cy="3123876"/>
          </a:xfrm>
        </p:spPr>
        <p:txBody>
          <a:bodyPr/>
          <a:lstStyle/>
          <a:p>
            <a:pPr algn="l"/>
            <a:r>
              <a:rPr lang="fr-FR" dirty="0"/>
              <a:t>Présenté par :</a:t>
            </a:r>
          </a:p>
          <a:p>
            <a:pPr algn="l"/>
            <a:endParaRPr lang="fr-FR" dirty="0"/>
          </a:p>
          <a:p>
            <a:pPr marL="571500" indent="-571500" algn="just">
              <a:buFont typeface="Wingdings" charset="0"/>
              <a:buChar char="Ø"/>
            </a:pPr>
            <a:r>
              <a:rPr lang="fr-FR" dirty="0"/>
              <a:t>Kenza Zahaf</a:t>
            </a:r>
          </a:p>
          <a:p>
            <a:pPr marL="571500" indent="-571500" algn="just">
              <a:buFont typeface="Wingdings" charset="0"/>
              <a:buChar char="Ø"/>
            </a:pPr>
            <a:r>
              <a:rPr lang="fr-FR" dirty="0"/>
              <a:t>Florence Navet</a:t>
            </a:r>
          </a:p>
          <a:p>
            <a:pPr marL="571500" indent="-571500" algn="just">
              <a:buFont typeface="Wingdings" charset="0"/>
              <a:buChar char="Ø"/>
            </a:pPr>
            <a:r>
              <a:rPr lang="fr-FR" dirty="0"/>
              <a:t>Ines Charfi</a:t>
            </a:r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2637249" y="519215"/>
            <a:ext cx="8657939" cy="1009666"/>
          </a:xfrm>
        </p:spPr>
        <p:txBody>
          <a:bodyPr>
            <a:normAutofit lnSpcReduction="10000"/>
          </a:bodyPr>
          <a:lstStyle/>
          <a:p>
            <a:pPr algn="l"/>
            <a:r>
              <a:rPr lang="fr-FR" sz="3200" b="1" u="sng">
                <a:solidFill>
                  <a:schemeClr val="tx1"/>
                </a:solidFill>
              </a:rPr>
              <a:t>Configurations Matérielles &amp;Virtualisation</a:t>
            </a:r>
            <a:endParaRPr lang="en-US" sz="3200" b="1" u="sng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0502" y="4893860"/>
            <a:ext cx="6293893" cy="27296"/>
          </a:xfrm>
          <a:prstGeom prst="rect">
            <a:avLst/>
          </a:prstGeom>
          <a:solidFill>
            <a:srgbClr val="EF4823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îteDeDialogue 3"/>
          <p:cNvSpPr txBox="1"/>
          <p:nvPr/>
        </p:nvSpPr>
        <p:spPr>
          <a:xfrm>
            <a:off x="224993" y="778310"/>
            <a:ext cx="3545870" cy="200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Choisir l’image disque dans l’explorateur</a:t>
            </a:r>
          </a:p>
          <a:p>
            <a:r>
              <a:rPr lang="en-US"/>
              <a:t>Sélectionnez l’image disque au format ISO de Windows 11 téléchargée à l’étape 1 dans l’explorateur de fichier puis cliquez sur le bouton Ouvrir.</a:t>
            </a:r>
          </a:p>
        </p:txBody>
      </p:sp>
      <p:sp>
        <p:nvSpPr>
          <p:cNvPr id="5" name="BoîteDeDialogue 4"/>
          <p:cNvSpPr txBox="1"/>
          <p:nvPr/>
        </p:nvSpPr>
        <p:spPr>
          <a:xfrm>
            <a:off x="224993" y="3429000"/>
            <a:ext cx="3545870" cy="228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Démarrage du processus d’installation</a:t>
            </a:r>
          </a:p>
          <a:p>
            <a:r>
              <a:rPr lang="en-US"/>
              <a:t>Puis l’assistant d’installation vous demande les premières informations concernant l’installation de Windows 11. Poursuivez en cliquant sur Suivant.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15085" y="4041498"/>
            <a:ext cx="5007116" cy="28165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59182" y="431963"/>
            <a:ext cx="5915685" cy="33111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84050" y="191245"/>
            <a:ext cx="4409550" cy="2594176"/>
          </a:xfrm>
          <a:prstGeom prst="rect">
            <a:avLst/>
          </a:prstGeom>
        </p:spPr>
      </p:pic>
      <p:sp>
        <p:nvSpPr>
          <p:cNvPr id="4" name="BoîteDeDialogue 3"/>
          <p:cNvSpPr txBox="1"/>
          <p:nvPr/>
        </p:nvSpPr>
        <p:spPr>
          <a:xfrm>
            <a:off x="372582" y="3829615"/>
            <a:ext cx="3467155" cy="200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Une fois l'installation terminée, il vous sera demandé de créer un compte</a:t>
            </a:r>
          </a:p>
          <a:p>
            <a:r>
              <a:rPr lang="en-US"/>
              <a:t>administrateur, rentrez un nom d’utilisateur et un mot de passe, pour créer le</a:t>
            </a:r>
          </a:p>
          <a:p>
            <a:r>
              <a:rPr lang="en-US"/>
              <a:t>compte cliquez sur « terminer ».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72060" y="68875"/>
            <a:ext cx="5775520" cy="32532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1819" y="3606108"/>
            <a:ext cx="6096002" cy="34071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90412" y="111981"/>
            <a:ext cx="9846527" cy="725365"/>
          </a:xfrm>
        </p:spPr>
        <p:txBody>
          <a:bodyPr/>
          <a:lstStyle/>
          <a:p>
            <a:r>
              <a:rPr lang="fr-FR"/>
              <a:t>création des comptes utilisateurs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02178" y="677956"/>
            <a:ext cx="5589822" cy="312423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412" y="3605647"/>
            <a:ext cx="6375109" cy="33239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651253" y="761375"/>
            <a:ext cx="10102349" cy="558097"/>
          </a:xfrm>
        </p:spPr>
        <p:txBody>
          <a:bodyPr/>
          <a:lstStyle/>
          <a:p>
            <a:r>
              <a:rPr sz="2400" b="1" u="sng">
                <a:solidFill>
                  <a:schemeClr val="tx2"/>
                </a:solidFill>
              </a:rPr>
              <a:t>INSTALLATION D’UNE MACHINE VIRTUELLE AVEC DEBIAN</a:t>
            </a:r>
          </a:p>
        </p:txBody>
      </p:sp>
      <p:sp>
        <p:nvSpPr>
          <p:cNvPr id="3" name="BoîteDeDialogue 2"/>
          <p:cNvSpPr txBox="1"/>
          <p:nvPr/>
        </p:nvSpPr>
        <p:spPr>
          <a:xfrm>
            <a:off x="651253" y="1479201"/>
            <a:ext cx="10895835" cy="255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en-US"/>
              <a:t>La démarche pour l’installation de cette machine virtuelle est la même que pour</a:t>
            </a:r>
            <a:r>
              <a:rPr lang="fr-FR"/>
              <a:t> </a:t>
            </a:r>
            <a:r>
              <a:rPr lang="en-US"/>
              <a:t>l’installation précédente</a:t>
            </a:r>
            <a:r>
              <a:rPr lang="fr-FR"/>
              <a:t>.</a:t>
            </a:r>
          </a:p>
          <a:p>
            <a:pPr marL="0" algn="just">
              <a:lnSpc>
                <a:spcPct val="100000"/>
              </a:lnSpc>
            </a:pPr>
            <a:r>
              <a:rPr lang="en-US"/>
              <a:t>Sélectionnez le système d’exploitation que vous allez installer, le type est «Linux»</a:t>
            </a:r>
            <a:r>
              <a:rPr lang="fr-FR"/>
              <a:t> </a:t>
            </a:r>
            <a:r>
              <a:rPr lang="en-US"/>
              <a:t>et la version est « Debian ». </a:t>
            </a:r>
            <a:endParaRPr lang="fr-FR"/>
          </a:p>
          <a:p>
            <a:pPr marL="0" algn="just">
              <a:lnSpc>
                <a:spcPct val="100000"/>
              </a:lnSpc>
            </a:pPr>
            <a:r>
              <a:rPr lang="fr-FR"/>
              <a:t>Il faut maintenant allouer de la mémoire vive à votre machine virtuelle.</a:t>
            </a:r>
          </a:p>
          <a:p>
            <a:pPr marL="0" algn="just">
              <a:lnSpc>
                <a:spcPct val="100000"/>
              </a:lnSpc>
            </a:pPr>
            <a:endParaRPr lang="fr-FR"/>
          </a:p>
          <a:p>
            <a:pPr marL="0" algn="just">
              <a:lnSpc>
                <a:spcPct val="100000"/>
              </a:lnSpc>
            </a:pPr>
            <a:endParaRPr lang="fr-FR"/>
          </a:p>
          <a:p>
            <a:pPr marL="0" algn="just">
              <a:lnSpc>
                <a:spcPct val="100000"/>
              </a:lnSpc>
            </a:pPr>
            <a:r>
              <a:rPr lang="fr-FR"/>
              <a:t>Pour terminer la création du disque dur virtuel il faut saisir un nom ainsi qu’une taille</a:t>
            </a:r>
          </a:p>
          <a:p>
            <a:pPr marL="0" algn="just">
              <a:lnSpc>
                <a:spcPct val="100000"/>
              </a:lnSpc>
            </a:pPr>
            <a:r>
              <a:rPr lang="fr-FR"/>
              <a:t>pour votre disque dur virtuel. Debian est un système d’exploitation relativement léger</a:t>
            </a:r>
          </a:p>
          <a:p>
            <a:pPr marL="0" algn="just">
              <a:lnSpc>
                <a:spcPct val="100000"/>
              </a:lnSpc>
            </a:pPr>
            <a:r>
              <a:rPr lang="fr-FR"/>
              <a:t>comparé à un OS Windows 10go sont suffisants pour le faire tourner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îteDeDialogue 2"/>
          <p:cNvSpPr txBox="1"/>
          <p:nvPr/>
        </p:nvSpPr>
        <p:spPr>
          <a:xfrm>
            <a:off x="392261" y="828625"/>
            <a:ext cx="3231011" cy="200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Pour lancer la machine virtuelle cliquez sur l’icône « Démarrer » représenté par une</a:t>
            </a:r>
          </a:p>
          <a:p>
            <a:pPr algn="just"/>
            <a:r>
              <a:rPr lang="en-US"/>
              <a:t>flèche verte. A présent vous devriez avoir un menu d’installation pour Debian.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17366" y="0"/>
            <a:ext cx="5777953" cy="3152502"/>
          </a:xfrm>
          <a:prstGeom prst="rect">
            <a:avLst/>
          </a:prstGeom>
        </p:spPr>
      </p:pic>
      <p:sp>
        <p:nvSpPr>
          <p:cNvPr id="5" name="BoîteDeDialogue 4"/>
          <p:cNvSpPr txBox="1"/>
          <p:nvPr/>
        </p:nvSpPr>
        <p:spPr>
          <a:xfrm>
            <a:off x="224992" y="3429000"/>
            <a:ext cx="3398280" cy="283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Pour confirmer votre choix appuyez sur « Entrée ». A la suite l’assistant d’installation</a:t>
            </a:r>
          </a:p>
          <a:p>
            <a:pPr algn="just"/>
            <a:r>
              <a:rPr lang="en-US"/>
              <a:t>va se lancer et vous demander de sélectionner la langue</a:t>
            </a:r>
            <a:r>
              <a:rPr lang="fr-FR"/>
              <a:t> , </a:t>
            </a:r>
            <a:r>
              <a:rPr lang="en-US"/>
              <a:t>votre position géographique pour régler le fuseau</a:t>
            </a:r>
            <a:r>
              <a:rPr lang="fr-FR"/>
              <a:t> </a:t>
            </a:r>
            <a:r>
              <a:rPr lang="en-US"/>
              <a:t>horaire ainsi que le langage correspondant à la disposition de votre clavier.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7366" y="3268274"/>
            <a:ext cx="5811064" cy="31525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îteDeDialogue 2"/>
          <p:cNvSpPr txBox="1"/>
          <p:nvPr/>
        </p:nvSpPr>
        <p:spPr>
          <a:xfrm>
            <a:off x="392261" y="701896"/>
            <a:ext cx="3880406" cy="200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Il faut commencer par configurer le réseau en donnant votre IP et le nom réseaux de</a:t>
            </a:r>
            <a:r>
              <a:rPr lang="fr-FR"/>
              <a:t> </a:t>
            </a:r>
            <a:r>
              <a:rPr lang="en-US"/>
              <a:t>votre machine pour avoir accès à internet, si vous le désirez, vous pouvez laisser ce</a:t>
            </a:r>
            <a:r>
              <a:rPr lang="fr-FR"/>
              <a:t> </a:t>
            </a:r>
            <a:r>
              <a:rPr lang="en-US"/>
              <a:t>champ vide et paramétrer votre réseau plus tard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70619" y="0"/>
            <a:ext cx="5192634" cy="3090425"/>
          </a:xfrm>
          <a:prstGeom prst="rect">
            <a:avLst/>
          </a:prstGeom>
        </p:spPr>
      </p:pic>
      <p:sp>
        <p:nvSpPr>
          <p:cNvPr id="5" name="BoîteDeDialogue 4"/>
          <p:cNvSpPr txBox="1"/>
          <p:nvPr/>
        </p:nvSpPr>
        <p:spPr>
          <a:xfrm>
            <a:off x="185635" y="3316791"/>
            <a:ext cx="4165747" cy="200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Une fois votre réseau configuré, il vous faudra créer les utilisateurs</a:t>
            </a:r>
            <a:r>
              <a:rPr lang="fr-FR"/>
              <a:t>.</a:t>
            </a:r>
          </a:p>
          <a:p>
            <a:pPr algn="just"/>
            <a:r>
              <a:rPr lang="fr-FR"/>
              <a:t>Une fois le compte super-utilisateur créé il vous reste à créer un compte d’utilisateur courant, en donnant un nom d’utilisateur, un identifiant et un mot de passe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28326" y="3218398"/>
            <a:ext cx="5277217" cy="30904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8200" y="908965"/>
            <a:ext cx="3923261" cy="4471602"/>
          </a:xfrm>
        </p:spPr>
        <p:txBody>
          <a:bodyPr/>
          <a:lstStyle/>
          <a:p>
            <a:pPr algn="just"/>
            <a:r>
              <a:rPr sz="2000">
                <a:solidFill>
                  <a:schemeClr val="tx1"/>
                </a:solidFill>
              </a:rPr>
              <a:t>Apres avoir configuré vos comptes d’utilisateur, il vous sera demander si vous voulez</a:t>
            </a:r>
          </a:p>
          <a:p>
            <a:pPr algn="just"/>
            <a:r>
              <a:rPr sz="2000">
                <a:solidFill>
                  <a:schemeClr val="tx1"/>
                </a:solidFill>
              </a:rPr>
              <a:t>partitionner les disques. Mais vu que le</a:t>
            </a:r>
            <a:r>
              <a:rPr lang="fr-FR" sz="2000">
                <a:solidFill>
                  <a:schemeClr val="tx1"/>
                </a:solidFill>
              </a:rPr>
              <a:t> </a:t>
            </a:r>
            <a:r>
              <a:rPr sz="2000">
                <a:solidFill>
                  <a:schemeClr val="tx1"/>
                </a:solidFill>
              </a:rPr>
              <a:t>disque dur utilisé est un disque virtuel dont nous avons décidé de la taille. Il est</a:t>
            </a:r>
            <a:r>
              <a:rPr lang="fr-FR" sz="2000">
                <a:solidFill>
                  <a:schemeClr val="tx1"/>
                </a:solidFill>
              </a:rPr>
              <a:t> </a:t>
            </a:r>
            <a:r>
              <a:rPr sz="2000">
                <a:solidFill>
                  <a:schemeClr val="tx1"/>
                </a:solidFill>
              </a:rPr>
              <a:t>inutile de le partitionner. Sélectionnez « utiliser un disque entier » et faites continuer.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30851" y="1014985"/>
            <a:ext cx="6803692" cy="40900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8200" y="908965"/>
            <a:ext cx="3628082" cy="2152065"/>
          </a:xfrm>
        </p:spPr>
        <p:txBody>
          <a:bodyPr/>
          <a:lstStyle/>
          <a:p>
            <a:pPr algn="just"/>
            <a:r>
              <a:rPr sz="2000">
                <a:solidFill>
                  <a:schemeClr val="tx1"/>
                </a:solidFill>
              </a:rPr>
              <a:t>Une fois que vous avez sélectionné votre disque vous aurez le choix de le</a:t>
            </a:r>
            <a:r>
              <a:rPr lang="fr-FR" sz="2000">
                <a:solidFill>
                  <a:schemeClr val="tx1"/>
                </a:solidFill>
              </a:rPr>
              <a:t> </a:t>
            </a:r>
            <a:r>
              <a:rPr sz="2000">
                <a:solidFill>
                  <a:schemeClr val="tx1"/>
                </a:solidFill>
              </a:rPr>
              <a:t>partitionner selon un schéma précis. S</a:t>
            </a:r>
            <a:r>
              <a:rPr sz="2000">
                <a:solidFill>
                  <a:schemeClr val="tx1"/>
                </a:solidFill>
              </a:rPr>
              <a:t>électionnez « Tout dans une seule partition » et cliquez sur « continuer »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57268" y="135537"/>
            <a:ext cx="6579886" cy="3118053"/>
          </a:xfrm>
          <a:prstGeom prst="rect">
            <a:avLst/>
          </a:prstGeom>
        </p:spPr>
      </p:pic>
      <p:sp>
        <p:nvSpPr>
          <p:cNvPr id="4" name="BoîteDeDialogue 3"/>
          <p:cNvSpPr txBox="1"/>
          <p:nvPr/>
        </p:nvSpPr>
        <p:spPr>
          <a:xfrm>
            <a:off x="1036734" y="4576813"/>
            <a:ext cx="3231012" cy="118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Vous pouvez</a:t>
            </a:r>
            <a:r>
              <a:rPr lang="fr-FR"/>
              <a:t> </a:t>
            </a:r>
            <a:r>
              <a:rPr lang="en-US"/>
              <a:t>donc sélectionner« Terminer le partitionnement et appliquer</a:t>
            </a:r>
            <a:r>
              <a:rPr lang="fr-FR"/>
              <a:t> </a:t>
            </a:r>
            <a:r>
              <a:rPr lang="en-US"/>
              <a:t>les changements ».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85179" y="3429000"/>
            <a:ext cx="6579885" cy="34242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908965"/>
            <a:ext cx="10515600" cy="745044"/>
          </a:xfrm>
        </p:spPr>
        <p:txBody>
          <a:bodyPr/>
          <a:lstStyle/>
          <a:p>
            <a:r>
              <a:rPr lang="fr-FR"/>
              <a:t>Sommaire: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11896" y="1654009"/>
            <a:ext cx="10741904" cy="4522954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fr-FR"/>
              <a:t>Configuration Matérielles :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fr-FR"/>
              <a:t>   Définition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fr-FR"/>
              <a:t>Exemple de configuration: job</a:t>
            </a:r>
          </a:p>
          <a:p>
            <a:pPr marL="457200" lvl="1" indent="0" algn="l">
              <a:buFont typeface="+mj-lt"/>
              <a:buNone/>
            </a:pPr>
            <a:endParaRPr lang="fr-FR"/>
          </a:p>
          <a:p>
            <a:pPr marL="0" indent="0" algn="l">
              <a:buFont typeface="+mj-lt"/>
              <a:buNone/>
            </a:pPr>
            <a:r>
              <a:rPr lang="fr-FR"/>
              <a:t>II. Virtualisation:</a:t>
            </a:r>
          </a:p>
          <a:p>
            <a:pPr marL="457200" lvl="1" indent="0" algn="l">
              <a:buFont typeface="+mj-lt"/>
              <a:buNone/>
            </a:pPr>
            <a:r>
              <a:rPr lang="fr-FR"/>
              <a:t>1. Définition</a:t>
            </a:r>
          </a:p>
          <a:p>
            <a:pPr marL="457200" lvl="1" indent="0" algn="l">
              <a:buFont typeface="+mj-lt"/>
              <a:buNone/>
            </a:pPr>
            <a:r>
              <a:rPr lang="fr-FR"/>
              <a:t>2. Etapes : Windows &amp; Debian</a:t>
            </a:r>
          </a:p>
          <a:p>
            <a:pPr marL="457200" lvl="1" indent="0" algn="l">
              <a:buFont typeface="+mj-lt"/>
              <a:buNone/>
            </a:pPr>
            <a:endParaRPr lang="fr-FR"/>
          </a:p>
          <a:p>
            <a:pPr marL="0" indent="0" algn="l">
              <a:buFont typeface="+mj-lt"/>
              <a:buNone/>
            </a:pPr>
            <a:r>
              <a:rPr lang="fr-FR"/>
              <a:t>III. Démonstration de Ping: </a:t>
            </a:r>
          </a:p>
          <a:p>
            <a:pPr marL="0" indent="0" algn="l">
              <a:buFont typeface="+mj-lt"/>
              <a:buNone/>
            </a:pPr>
            <a:r>
              <a:rPr lang="fr-FR"/>
              <a:t> Conclusion</a:t>
            </a:r>
          </a:p>
          <a:p>
            <a:pPr marL="0" indent="0" algn="l">
              <a:buFont typeface="+mj-lt"/>
              <a:buNone/>
            </a:pPr>
            <a:endParaRPr lang="fr-FR"/>
          </a:p>
          <a:p>
            <a:pPr marL="0" indent="0">
              <a:buFont typeface="+mj-lt"/>
              <a:buNone/>
            </a:pPr>
            <a:r>
              <a:rPr lang="fr-FR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346234" y="859768"/>
            <a:ext cx="3716636" cy="1561706"/>
          </a:xfrm>
        </p:spPr>
        <p:txBody>
          <a:bodyPr/>
          <a:lstStyle/>
          <a:p>
            <a:pPr algn="just"/>
            <a:r>
              <a:rPr lang="fr-FR" sz="2000">
                <a:solidFill>
                  <a:schemeClr val="tx1"/>
                </a:solidFill>
              </a:rPr>
              <a:t>Une fois de </a:t>
            </a:r>
            <a:r>
              <a:rPr sz="2000">
                <a:solidFill>
                  <a:schemeClr val="tx1"/>
                </a:solidFill>
              </a:rPr>
              <a:t>nettoyer le disque pour y écrire les modifications dessus, l’installation du système sur le disque va</a:t>
            </a:r>
          </a:p>
          <a:p>
            <a:pPr algn="just"/>
            <a:r>
              <a:rPr sz="2000">
                <a:solidFill>
                  <a:schemeClr val="tx1"/>
                </a:solidFill>
              </a:rPr>
              <a:t>commencer.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57986" y="133300"/>
            <a:ext cx="6316018" cy="3146807"/>
          </a:xfrm>
          <a:prstGeom prst="rect">
            <a:avLst/>
          </a:prstGeom>
        </p:spPr>
      </p:pic>
      <p:sp>
        <p:nvSpPr>
          <p:cNvPr id="5" name="BoîteDeDialogue 4"/>
          <p:cNvSpPr txBox="1"/>
          <p:nvPr/>
        </p:nvSpPr>
        <p:spPr>
          <a:xfrm>
            <a:off x="464306" y="3877632"/>
            <a:ext cx="3959120" cy="228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Une fois l’installation des logiciels terminée</a:t>
            </a:r>
            <a:r>
              <a:rPr lang="fr-FR"/>
              <a:t>, vous devriez recevoir un message, vous </a:t>
            </a:r>
            <a:r>
              <a:rPr lang="en-US"/>
              <a:t>indiquant que l’installation est terminée. Il ne vous reste plus qu’a cliquer sur</a:t>
            </a:r>
            <a:r>
              <a:rPr lang="fr-FR"/>
              <a:t> </a:t>
            </a:r>
            <a:r>
              <a:rPr lang="en-US"/>
              <a:t>continuer, ce qui aura pour effet de redémarrer votre machine virtuelle pour</a:t>
            </a:r>
            <a:r>
              <a:rPr lang="fr-FR"/>
              <a:t> </a:t>
            </a:r>
            <a:r>
              <a:rPr lang="en-US"/>
              <a:t>démarrer le nouveau système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57986" y="3759561"/>
            <a:ext cx="6316018" cy="28768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08605" y="0"/>
            <a:ext cx="5873688" cy="32752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Imag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515254" y="2421474"/>
            <a:ext cx="4910910" cy="2577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8200" y="908965"/>
            <a:ext cx="9305365" cy="479382"/>
          </a:xfrm>
        </p:spPr>
        <p:txBody>
          <a:bodyPr/>
          <a:lstStyle/>
          <a:p>
            <a:r>
              <a:rPr lang="fr-FR" sz="3200" b="1" u="sng"/>
              <a:t>création des comptes utulisateurs sous Linux</a:t>
            </a:r>
            <a:endParaRPr sz="3200" b="1" u="sng"/>
          </a:p>
        </p:txBody>
      </p:sp>
      <p:pic>
        <p:nvPicPr>
          <p:cNvPr id="5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9666" y="4060037"/>
            <a:ext cx="5422926" cy="27097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12103" y="1388347"/>
            <a:ext cx="5766931" cy="321154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3571486"/>
            <a:ext cx="6236201" cy="32865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96826" y="0"/>
            <a:ext cx="7095174" cy="39894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24298" y="0"/>
            <a:ext cx="5567701" cy="31387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138740"/>
            <a:ext cx="6612889" cy="37134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114" y="2946497"/>
            <a:ext cx="6586742" cy="3457090"/>
          </a:xfrm>
          <a:prstGeom prst="rect">
            <a:avLst/>
          </a:prstGeom>
        </p:spPr>
      </p:pic>
      <p:pic>
        <p:nvPicPr>
          <p:cNvPr id="5" name="Imag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21856" y="-82811"/>
            <a:ext cx="5570144" cy="313320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Espace réservé au contenu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838200" y="908965"/>
            <a:ext cx="10427046" cy="902472"/>
          </a:xfrm>
        </p:spPr>
        <p:txBody>
          <a:bodyPr/>
          <a:lstStyle/>
          <a:p>
            <a:r>
              <a:rPr lang="fr-FR"/>
              <a:t>Conclusion</a:t>
            </a:r>
          </a:p>
          <a:p>
            <a:endParaRPr lang="fr-FR"/>
          </a:p>
        </p:txBody>
      </p:sp>
      <p:sp>
        <p:nvSpPr>
          <p:cNvPr id="3" name="BoîteDeDialogue 2"/>
          <p:cNvSpPr txBox="1"/>
          <p:nvPr/>
        </p:nvSpPr>
        <p:spPr>
          <a:xfrm>
            <a:off x="838200" y="1911540"/>
            <a:ext cx="10518770" cy="154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  <a:p>
            <a:r>
              <a:rPr lang="en-US" sz="2400"/>
              <a:t>VirtualBox est un outil extrêmement puissant qui, utilisé correctement, peut vous aider à tester des environnements et logiciels sans compromettre votre système principal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fr-FR"/>
          </a:p>
          <a:p>
            <a:endParaRPr lang="fr-FR"/>
          </a:p>
          <a:p>
            <a:r>
              <a:rPr lang="fr-FR"/>
              <a:t>Configuration Matérielles :</a:t>
            </a:r>
          </a:p>
          <a:p>
            <a:endParaRPr lang="fr-FR"/>
          </a:p>
          <a:p>
            <a:pPr algn="just" defTabSz="114300">
              <a:lnSpc>
                <a:spcPct val="100000"/>
              </a:lnSpc>
              <a:tabLst/>
            </a:pPr>
            <a:r>
              <a:rPr lang="fr-FR" sz="2400">
                <a:solidFill>
                  <a:schemeClr val="tx1"/>
                </a:solidFill>
              </a:rPr>
              <a:t>La virtualisation est une opération informatique qui consiste à faire fonctionner plusieurs systèmes, serveurs ou applications, sur un même serveur physique</a:t>
            </a:r>
            <a:r>
              <a:rPr lang="fr-FR" sz="2400"/>
              <a:t>.</a:t>
            </a:r>
          </a:p>
          <a:p>
            <a:pPr algn="just" defTabSz="114300">
              <a:lnSpc>
                <a:spcPct val="100000"/>
              </a:lnSpc>
              <a:tabLst/>
            </a:pPr>
            <a:endParaRPr lang="fr-FR" sz="2400"/>
          </a:p>
        </p:txBody>
      </p:sp>
      <p:sp>
        <p:nvSpPr>
          <p:cNvPr id="4" name="BoîteDeDialogue 3"/>
          <p:cNvSpPr txBox="1"/>
          <p:nvPr/>
        </p:nvSpPr>
        <p:spPr>
          <a:xfrm>
            <a:off x="616926" y="3012436"/>
            <a:ext cx="11575075" cy="228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hnschrift Light SemiCondensed" pitchFamily="34" charset="0"/>
                <a:ea typeface="Bahnschrift Light SemiCondensed" pitchFamily="34" charset="0"/>
                <a:cs typeface="Bahnschrift Light SemiCondensed" pitchFamily="34" charset="0"/>
              </a:rPr>
              <a:t>Pour faire une virtualisation il vous faudra, une ou plusieurs images (fichier .ISO) de</a:t>
            </a:r>
          </a:p>
          <a:p>
            <a:r>
              <a:rPr lang="en-US" sz="2400">
                <a:latin typeface="Bahnschrift Light SemiCondensed" pitchFamily="34" charset="0"/>
                <a:ea typeface="Bahnschrift Light SemiCondensed" pitchFamily="34" charset="0"/>
                <a:cs typeface="Bahnschrift Light SemiCondensed" pitchFamily="34" charset="0"/>
              </a:rPr>
              <a:t>systèmes d'exploitation (OS Windows, Linux...) a disposition et le logiciel oracle VM</a:t>
            </a:r>
          </a:p>
          <a:p>
            <a:r>
              <a:rPr lang="en-US" sz="2400">
                <a:latin typeface="Bahnschrift Light SemiCondensed" pitchFamily="34" charset="0"/>
                <a:ea typeface="Bahnschrift Light SemiCondensed" pitchFamily="34" charset="0"/>
                <a:cs typeface="Bahnschrift Light SemiCondensed" pitchFamily="34" charset="0"/>
              </a:rPr>
              <a:t>Virtual box.</a:t>
            </a:r>
          </a:p>
          <a:p>
            <a:r>
              <a:rPr lang="en-US" sz="2400">
                <a:latin typeface="Bahnschrift Light SemiCondensed" pitchFamily="34" charset="0"/>
                <a:ea typeface="Bahnschrift Light SemiCondensed" pitchFamily="34" charset="0"/>
                <a:cs typeface="Bahnschrift Light SemiCondensed" pitchFamily="34" charset="0"/>
              </a:rPr>
              <a:t>Pour commencer, vous devez télécharger « Virtual box » et lancer</a:t>
            </a:r>
          </a:p>
          <a:p>
            <a:r>
              <a:rPr lang="en-US" sz="2400">
                <a:latin typeface="Bahnschrift Light SemiCondensed" pitchFamily="34" charset="0"/>
                <a:ea typeface="Bahnschrift Light SemiCondensed" pitchFamily="34" charset="0"/>
                <a:cs typeface="Bahnschrift Light SemiCondensed" pitchFamily="34" charset="0"/>
              </a:rPr>
              <a:t>l'installation et suivez les instructions pour installer le logiciel sur votre système d'exploitation</a:t>
            </a:r>
            <a:endParaRPr lang="en-US">
              <a:latin typeface="Bahnschrift Light SemiCondensed" pitchFamily="34" charset="0"/>
              <a:ea typeface="Bahnschrift Light SemiCondensed" pitchFamily="34" charset="0"/>
              <a:cs typeface="Bahnschrift Light SemiCondensed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contenu 2"/>
          <p:cNvSpPr>
            <a:spLocks noGrp="1" noEditPoints="1"/>
          </p:cNvSpPr>
          <p:nvPr>
            <p:ph idx="1"/>
          </p:nvPr>
        </p:nvSpPr>
        <p:spPr>
          <a:xfrm>
            <a:off x="602057" y="906220"/>
            <a:ext cx="10830458" cy="5182189"/>
          </a:xfrm>
        </p:spPr>
        <p:txBody>
          <a:bodyPr/>
          <a:lstStyle/>
          <a:p>
            <a:pPr marL="0" indent="0">
              <a:buNone/>
            </a:pPr>
          </a:p>
          <a:p>
            <a:r>
              <a:t>Ouvrez VirtualBox et </a:t>
            </a:r>
            <a:r>
              <a:rPr lang="fr-FR"/>
              <a:t>créer une nouvelle machine</a:t>
            </a:r>
            <a:r>
              <a:t>.</a:t>
            </a:r>
            <a:endParaRPr lang="fr-FR"/>
          </a:p>
          <a:p>
            <a:r>
              <a:rPr lang="fr-FR"/>
              <a:t>Nom et système d’exploitation</a:t>
            </a:r>
          </a:p>
          <a:p>
            <a:r>
              <a:rPr lang="fr-FR"/>
              <a:t>Complétez les informations suivantes :</a:t>
            </a:r>
          </a:p>
          <a:p>
            <a:pPr marL="685800" lvl="1"/>
            <a:r>
              <a:rPr lang="fr-FR"/>
              <a:t>Nom : Nom que vous souhaitez donner à votre VM</a:t>
            </a:r>
          </a:p>
          <a:p>
            <a:pPr marL="685800" lvl="1"/>
            <a:r>
              <a:rPr lang="fr-FR"/>
              <a:t>Dossier de la machine : Dossier où sera stocké la VM</a:t>
            </a:r>
          </a:p>
          <a:p>
            <a:pPr marL="685800" lvl="1"/>
            <a:r>
              <a:rPr lang="fr-FR"/>
              <a:t>Type : Microsoft Windows</a:t>
            </a:r>
          </a:p>
          <a:p>
            <a:pPr marL="685800" lvl="1"/>
            <a:r>
              <a:rPr lang="fr-FR"/>
              <a:t>Version : Windows 11 (64 bits)</a:t>
            </a:r>
          </a:p>
          <a:p>
            <a:pPr marL="685800" lvl="1"/>
            <a:r>
              <a:rPr lang="fr-FR"/>
              <a:t>Puis cliquez sur le bouton Suivant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34144" y="0"/>
            <a:ext cx="6257856" cy="38008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621735" y="594107"/>
            <a:ext cx="10515600" cy="1325563"/>
          </a:xfrm>
        </p:spPr>
        <p:txBody>
          <a:bodyPr/>
          <a:lstStyle/>
          <a:p>
            <a:endParaRPr sz="2000">
              <a:solidFill>
                <a:schemeClr val="tx1"/>
              </a:solidFill>
            </a:endParaRPr>
          </a:p>
          <a:p>
            <a:r>
              <a:rPr sz="2000">
                <a:solidFill>
                  <a:schemeClr val="tx1"/>
                </a:solidFill>
              </a:rPr>
              <a:t>Choisissez la quantité de mémoire vive à allouer à la machine virtuelle. Pour rappel, Windows 11 requiert un minimum de 4096 Mo. Cliquez sur le bouton Suivant.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871449" y="0"/>
            <a:ext cx="4320550" cy="2430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7926" y="1"/>
            <a:ext cx="3529220" cy="268714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106983"/>
            <a:ext cx="6672146" cy="37291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 noEditPoints="1"/>
          </p:cNvSpPr>
          <p:nvPr>
            <p:ph type="title"/>
          </p:nvPr>
        </p:nvSpPr>
        <p:spPr>
          <a:xfrm>
            <a:off x="474145" y="633464"/>
            <a:ext cx="10515600" cy="1325563"/>
          </a:xfrm>
        </p:spPr>
        <p:txBody>
          <a:bodyPr/>
          <a:lstStyle/>
          <a:p>
            <a:r>
              <a:rPr sz="2000">
                <a:solidFill>
                  <a:schemeClr val="tx1"/>
                </a:solidFill>
              </a:rPr>
              <a:t>Choisissez le type de fichier de disque dur virtuel. Pour l’exemple, nous choisirons VDI (VirtualBox Disk Image) le format natif de VirtualBox. Cliquez sur Suivant</a:t>
            </a:r>
          </a:p>
        </p:txBody>
      </p:sp>
      <p:sp>
        <p:nvSpPr>
          <p:cNvPr id="4" name="BoîteDeDialogue 3"/>
          <p:cNvSpPr txBox="1"/>
          <p:nvPr/>
        </p:nvSpPr>
        <p:spPr>
          <a:xfrm>
            <a:off x="474145" y="3869563"/>
            <a:ext cx="4618354" cy="200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Emplacement du fichier et taille</a:t>
            </a:r>
          </a:p>
          <a:p>
            <a:r>
              <a:rPr lang="en-US"/>
              <a:t>Rectifiez si besoin l’emplacement du fichier de disque dur virtuel et allouez la taille nécessaire en Go à votre VM. Pour rappel, Windows 11 nécessite un minimum de 64 Go d’espace disque. Cliquez sur le bouton Créer.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hoolPresentation">
  <a:themeElements>
    <a:clrScheme name="SchoolPresentation">
      <a:dk1>
        <a:sysClr val="windowText" lastClr="000000"/>
      </a:dk1>
      <a:lt1>
        <a:sysClr val="window" lastClr="FFFFFF"/>
      </a:lt1>
      <a:dk2>
        <a:srgbClr val="1E999B"/>
      </a:dk2>
      <a:lt2>
        <a:srgbClr val="E7E6E6"/>
      </a:lt2>
      <a:accent1>
        <a:srgbClr val="ED563F"/>
      </a:accent1>
      <a:accent2>
        <a:srgbClr val="52B8E1"/>
      </a:accent2>
      <a:accent3>
        <a:srgbClr val="F8B54D"/>
      </a:accent3>
      <a:accent4>
        <a:srgbClr val="009672"/>
      </a:accent4>
      <a:accent5>
        <a:srgbClr val="518AC4"/>
      </a:accent5>
      <a:accent6>
        <a:srgbClr val="FFAD9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293A5E9-96A1-4C14-9720-A2E8CA6D6F91}" vid="{E2E6DB85-1CC5-49CA-944A-0591D777EA23}"/>
    </a:ext>
  </a:extLst>
</a:theme>
</file>

<file path=ppt/theme/theme2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</Words>
  <Application>Microsoft Office PowerPoint</Application>
  <PresentationFormat>Widescreen</PresentationFormat>
  <Paragraphs>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Century Gothic</vt:lpstr>
      <vt:lpstr>SchoolPresentation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Ines Charfi</dc:creator>
  <cp:lastModifiedBy>Ines Charfi</cp:lastModifiedBy>
  <cp:revision>1</cp:revision>
  <dcterms:created xsi:type="dcterms:W3CDTF">2020-03-05T14:10:43Z</dcterms:created>
  <dcterms:modified xsi:type="dcterms:W3CDTF">2024-11-02T13:38:00Z</dcterms:modified>
</cp:coreProperties>
</file>